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20" r:id="rId3"/>
    <p:sldId id="325" r:id="rId4"/>
    <p:sldId id="374" r:id="rId5"/>
    <p:sldId id="375" r:id="rId6"/>
    <p:sldId id="376" r:id="rId7"/>
    <p:sldId id="379" r:id="rId8"/>
    <p:sldId id="324" r:id="rId9"/>
    <p:sldId id="378" r:id="rId10"/>
    <p:sldId id="270" r:id="rId11"/>
    <p:sldId id="265" r:id="rId12"/>
    <p:sldId id="358" r:id="rId13"/>
    <p:sldId id="360" r:id="rId14"/>
    <p:sldId id="362" r:id="rId15"/>
    <p:sldId id="271" r:id="rId16"/>
    <p:sldId id="272" r:id="rId17"/>
    <p:sldId id="267" r:id="rId18"/>
    <p:sldId id="380" r:id="rId19"/>
    <p:sldId id="277" r:id="rId20"/>
    <p:sldId id="361"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475" cy="465138"/>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3970343" y="0"/>
            <a:ext cx="3038475" cy="465138"/>
          </a:xfrm>
          <a:prstGeom prst="rect">
            <a:avLst/>
          </a:prstGeom>
        </p:spPr>
        <p:txBody>
          <a:bodyPr vert="horz" lIns="91373" tIns="45686" rIns="91373" bIns="45686" rtlCol="0"/>
          <a:lstStyle>
            <a:lvl1pPr algn="r">
              <a:defRPr sz="1200"/>
            </a:lvl1pPr>
          </a:lstStyle>
          <a:p>
            <a:fld id="{9802C676-1F8D-4124-B0A0-D1F4D9F101AC}" type="datetimeFigureOut">
              <a:rPr lang="en-US" smtClean="0"/>
              <a:t>1/14/2022</a:t>
            </a:fld>
            <a:endParaRPr lang="en-US" dirty="0"/>
          </a:p>
        </p:txBody>
      </p:sp>
      <p:sp>
        <p:nvSpPr>
          <p:cNvPr id="4" name="Footer Placeholder 3"/>
          <p:cNvSpPr>
            <a:spLocks noGrp="1"/>
          </p:cNvSpPr>
          <p:nvPr>
            <p:ph type="ftr" sz="quarter" idx="2"/>
          </p:nvPr>
        </p:nvSpPr>
        <p:spPr>
          <a:xfrm>
            <a:off x="5" y="8829675"/>
            <a:ext cx="3038475" cy="465138"/>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3" y="8829675"/>
            <a:ext cx="3038475" cy="465138"/>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08" tIns="46555" rIns="93108" bIns="46555" rtlCol="0"/>
          <a:lstStyle>
            <a:lvl1pPr algn="r">
              <a:defRPr sz="1200"/>
            </a:lvl1pPr>
          </a:lstStyle>
          <a:p>
            <a:fld id="{99D778E1-629D-4B2E-8B30-0F9A63CFCDCB}" type="datetimeFigureOut">
              <a:rPr lang="en-US" smtClean="0"/>
              <a:t>1/14/2022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1/14/2022</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January 2022</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3" name="Picture 2">
            <a:extLst>
              <a:ext uri="{FF2B5EF4-FFF2-40B4-BE49-F238E27FC236}">
                <a16:creationId xmlns:a16="http://schemas.microsoft.com/office/drawing/2014/main" id="{AB2ED008-487D-4820-AA56-1C2A26C842D2}"/>
              </a:ext>
            </a:extLst>
          </p:cNvPr>
          <p:cNvPicPr>
            <a:picLocks noChangeAspect="1"/>
          </p:cNvPicPr>
          <p:nvPr/>
        </p:nvPicPr>
        <p:blipFill>
          <a:blip r:embed="rId2"/>
          <a:stretch>
            <a:fillRect/>
          </a:stretch>
        </p:blipFill>
        <p:spPr>
          <a:xfrm>
            <a:off x="2011458" y="1556196"/>
            <a:ext cx="5121084" cy="4432176"/>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3" name="Picture 2">
            <a:extLst>
              <a:ext uri="{FF2B5EF4-FFF2-40B4-BE49-F238E27FC236}">
                <a16:creationId xmlns:a16="http://schemas.microsoft.com/office/drawing/2014/main" id="{BFAB3830-0C10-4796-9658-0A80B2DCCC8E}"/>
              </a:ext>
            </a:extLst>
          </p:cNvPr>
          <p:cNvPicPr>
            <a:picLocks noChangeAspect="1"/>
          </p:cNvPicPr>
          <p:nvPr/>
        </p:nvPicPr>
        <p:blipFill>
          <a:blip r:embed="rId2"/>
          <a:stretch>
            <a:fillRect/>
          </a:stretch>
        </p:blipFill>
        <p:spPr>
          <a:xfrm>
            <a:off x="201289" y="1218963"/>
            <a:ext cx="8741415" cy="4420073"/>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5" name="Picture 4">
            <a:extLst>
              <a:ext uri="{FF2B5EF4-FFF2-40B4-BE49-F238E27FC236}">
                <a16:creationId xmlns:a16="http://schemas.microsoft.com/office/drawing/2014/main" id="{72C03ABA-702C-4270-9834-A09833BD1A8B}"/>
              </a:ext>
            </a:extLst>
          </p:cNvPr>
          <p:cNvPicPr>
            <a:picLocks noChangeAspect="1"/>
          </p:cNvPicPr>
          <p:nvPr/>
        </p:nvPicPr>
        <p:blipFill>
          <a:blip r:embed="rId2"/>
          <a:stretch>
            <a:fillRect/>
          </a:stretch>
        </p:blipFill>
        <p:spPr>
          <a:xfrm>
            <a:off x="257174" y="834405"/>
            <a:ext cx="8629650"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2" name="Picture 1">
            <a:extLst>
              <a:ext uri="{FF2B5EF4-FFF2-40B4-BE49-F238E27FC236}">
                <a16:creationId xmlns:a16="http://schemas.microsoft.com/office/drawing/2014/main" id="{82F759C1-34DA-4156-A709-50C097331195}"/>
              </a:ext>
            </a:extLst>
          </p:cNvPr>
          <p:cNvPicPr>
            <a:picLocks noChangeAspect="1"/>
          </p:cNvPicPr>
          <p:nvPr/>
        </p:nvPicPr>
        <p:blipFill>
          <a:blip r:embed="rId2"/>
          <a:stretch>
            <a:fillRect/>
          </a:stretch>
        </p:blipFill>
        <p:spPr>
          <a:xfrm>
            <a:off x="343312" y="1194439"/>
            <a:ext cx="8475306" cy="4469121"/>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14</a:t>
            </a:fld>
            <a:endParaRPr lang="en-US" dirty="0"/>
          </a:p>
        </p:txBody>
      </p:sp>
      <p:pic>
        <p:nvPicPr>
          <p:cNvPr id="2" name="Picture 1">
            <a:extLst>
              <a:ext uri="{FF2B5EF4-FFF2-40B4-BE49-F238E27FC236}">
                <a16:creationId xmlns:a16="http://schemas.microsoft.com/office/drawing/2014/main" id="{86DBE99A-D049-480F-A8A2-FE6529D10C88}"/>
              </a:ext>
            </a:extLst>
          </p:cNvPr>
          <p:cNvPicPr>
            <a:picLocks noChangeAspect="1"/>
          </p:cNvPicPr>
          <p:nvPr/>
        </p:nvPicPr>
        <p:blipFill>
          <a:blip r:embed="rId2"/>
          <a:stretch>
            <a:fillRect/>
          </a:stretch>
        </p:blipFill>
        <p:spPr>
          <a:xfrm>
            <a:off x="1494865" y="1219984"/>
            <a:ext cx="6172200"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A141D1CA-9023-4941-9C12-DFB9C169CAF2}"/>
              </a:ext>
            </a:extLst>
          </p:cNvPr>
          <p:cNvPicPr>
            <a:picLocks noChangeAspect="1"/>
          </p:cNvPicPr>
          <p:nvPr/>
        </p:nvPicPr>
        <p:blipFill>
          <a:blip r:embed="rId2"/>
          <a:stretch>
            <a:fillRect/>
          </a:stretch>
        </p:blipFill>
        <p:spPr>
          <a:xfrm>
            <a:off x="2438400" y="91688"/>
            <a:ext cx="4267200" cy="6016418"/>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1D872DB4-91C0-484C-863F-264C260CBDEB}"/>
              </a:ext>
            </a:extLst>
          </p:cNvPr>
          <p:cNvPicPr>
            <a:picLocks noChangeAspect="1"/>
          </p:cNvPicPr>
          <p:nvPr/>
        </p:nvPicPr>
        <p:blipFill>
          <a:blip r:embed="rId2"/>
          <a:stretch>
            <a:fillRect/>
          </a:stretch>
        </p:blipFill>
        <p:spPr>
          <a:xfrm>
            <a:off x="1989452" y="530731"/>
            <a:ext cx="5165096" cy="5786391"/>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id="{911645C7-4DD9-411A-87D7-C4625D355314}"/>
              </a:ext>
            </a:extLst>
          </p:cNvPr>
          <p:cNvPicPr>
            <a:picLocks noChangeAspect="1"/>
          </p:cNvPicPr>
          <p:nvPr/>
        </p:nvPicPr>
        <p:blipFill>
          <a:blip r:embed="rId2"/>
          <a:stretch>
            <a:fillRect/>
          </a:stretch>
        </p:blipFill>
        <p:spPr>
          <a:xfrm>
            <a:off x="1905000" y="560424"/>
            <a:ext cx="5334000" cy="5701862"/>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3" name="Picture 2">
            <a:extLst>
              <a:ext uri="{FF2B5EF4-FFF2-40B4-BE49-F238E27FC236}">
                <a16:creationId xmlns:a16="http://schemas.microsoft.com/office/drawing/2014/main" id="{74909CAD-E212-4FFF-81DB-BFA8BF0604D2}"/>
              </a:ext>
            </a:extLst>
          </p:cNvPr>
          <p:cNvPicPr>
            <a:picLocks noChangeAspect="1"/>
          </p:cNvPicPr>
          <p:nvPr/>
        </p:nvPicPr>
        <p:blipFill>
          <a:blip r:embed="rId2"/>
          <a:stretch>
            <a:fillRect/>
          </a:stretch>
        </p:blipFill>
        <p:spPr>
          <a:xfrm>
            <a:off x="197392" y="990600"/>
            <a:ext cx="8749216" cy="4581811"/>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79" y="1084214"/>
            <a:ext cx="3764044" cy="769441"/>
          </a:xfrm>
          <a:prstGeom prst="rect">
            <a:avLst/>
          </a:prstGeom>
        </p:spPr>
        <p:txBody>
          <a:bodyPr wrap="none">
            <a:spAutoFit/>
          </a:bodyPr>
          <a:lstStyle/>
          <a:p>
            <a:r>
              <a:rPr lang="en-US" sz="4400" dirty="0"/>
              <a:t>What is HWOL?</a:t>
            </a:r>
          </a:p>
        </p:txBody>
      </p:sp>
      <p:sp>
        <p:nvSpPr>
          <p:cNvPr id="3" name="Rectangle 2"/>
          <p:cNvSpPr/>
          <p:nvPr/>
        </p:nvSpPr>
        <p:spPr>
          <a:xfrm>
            <a:off x="2286000" y="1981200"/>
            <a:ext cx="4572000" cy="3785652"/>
          </a:xfrm>
          <a:prstGeom prst="rect">
            <a:avLst/>
          </a:prstGeom>
        </p:spPr>
        <p:txBody>
          <a:bodyPr>
            <a:spAutoFit/>
          </a:bodyPr>
          <a:lstStyle/>
          <a:p>
            <a:r>
              <a:rPr lang="en-US" sz="2400" b="1" i="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5" name="Picture 4">
            <a:extLst>
              <a:ext uri="{FF2B5EF4-FFF2-40B4-BE49-F238E27FC236}">
                <a16:creationId xmlns:a16="http://schemas.microsoft.com/office/drawing/2014/main" id="{EB661026-1050-4F85-9B54-0B514C392ED2}"/>
              </a:ext>
            </a:extLst>
          </p:cNvPr>
          <p:cNvPicPr>
            <a:picLocks noChangeAspect="1"/>
          </p:cNvPicPr>
          <p:nvPr/>
        </p:nvPicPr>
        <p:blipFill>
          <a:blip r:embed="rId2"/>
          <a:stretch>
            <a:fillRect/>
          </a:stretch>
        </p:blipFill>
        <p:spPr>
          <a:xfrm>
            <a:off x="124231" y="1981200"/>
            <a:ext cx="8895537" cy="2182592"/>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CD09F94F-A469-49BA-A59F-07D12AE9D98F}"/>
              </a:ext>
            </a:extLst>
          </p:cNvPr>
          <p:cNvPicPr>
            <a:picLocks noChangeAspect="1"/>
          </p:cNvPicPr>
          <p:nvPr/>
        </p:nvPicPr>
        <p:blipFill>
          <a:blip r:embed="rId2"/>
          <a:stretch>
            <a:fillRect/>
          </a:stretch>
        </p:blipFill>
        <p:spPr>
          <a:xfrm>
            <a:off x="2513528" y="297480"/>
            <a:ext cx="4116944" cy="5881349"/>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5" name="Picture 4">
            <a:extLst>
              <a:ext uri="{FF2B5EF4-FFF2-40B4-BE49-F238E27FC236}">
                <a16:creationId xmlns:a16="http://schemas.microsoft.com/office/drawing/2014/main" id="{F712F57E-E2D8-4784-9715-82E27BA30273}"/>
              </a:ext>
            </a:extLst>
          </p:cNvPr>
          <p:cNvPicPr>
            <a:picLocks noChangeAspect="1"/>
          </p:cNvPicPr>
          <p:nvPr/>
        </p:nvPicPr>
        <p:blipFill>
          <a:blip r:embed="rId2"/>
          <a:stretch>
            <a:fillRect/>
          </a:stretch>
        </p:blipFill>
        <p:spPr>
          <a:xfrm>
            <a:off x="2216516" y="717846"/>
            <a:ext cx="4710966" cy="5422308"/>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4" name="Content Placeholder 2"/>
          <p:cNvSpPr txBox="1">
            <a:spLocks/>
          </p:cNvSpPr>
          <p:nvPr/>
        </p:nvSpPr>
        <p:spPr>
          <a:xfrm>
            <a:off x="914400" y="1066800"/>
            <a:ext cx="3657599" cy="400714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General Dynamics</a:t>
            </a:r>
          </a:p>
          <a:p>
            <a:r>
              <a:rPr lang="en-US" sz="1500" dirty="0"/>
              <a:t>Pfizer</a:t>
            </a:r>
          </a:p>
          <a:p>
            <a:r>
              <a:rPr lang="en-US" sz="1500" dirty="0"/>
              <a:t>Norwich Public Schools</a:t>
            </a:r>
          </a:p>
          <a:p>
            <a:r>
              <a:rPr lang="en-US" sz="1500" dirty="0"/>
              <a:t>Mohegan Sun</a:t>
            </a:r>
          </a:p>
          <a:p>
            <a:r>
              <a:rPr lang="en-US" sz="1500" dirty="0"/>
              <a:t>Windham Hospital</a:t>
            </a:r>
          </a:p>
          <a:p>
            <a:r>
              <a:rPr lang="en-US" sz="1500" dirty="0" err="1"/>
              <a:t>Masonicare</a:t>
            </a:r>
            <a:r>
              <a:rPr lang="en-US" sz="1500" dirty="0"/>
              <a:t> Corporation</a:t>
            </a:r>
          </a:p>
          <a:p>
            <a:r>
              <a:rPr lang="en-US" sz="1500" dirty="0" err="1"/>
              <a:t>Natchaug</a:t>
            </a:r>
            <a:r>
              <a:rPr lang="en-US" sz="1500" dirty="0"/>
              <a:t> Hospital Incorporated</a:t>
            </a:r>
          </a:p>
          <a:p>
            <a:r>
              <a:rPr lang="en-US" sz="1500" dirty="0"/>
              <a:t>Trinity Health</a:t>
            </a:r>
          </a:p>
          <a:p>
            <a:r>
              <a:rPr lang="en-US" sz="1500" dirty="0"/>
              <a:t>Generations Family Health Center</a:t>
            </a:r>
          </a:p>
          <a:p>
            <a:r>
              <a:rPr lang="en-US" sz="1500" dirty="0"/>
              <a:t>UnitedHealth Group</a:t>
            </a:r>
          </a:p>
          <a:p>
            <a:r>
              <a:rPr lang="en-US" sz="1500" dirty="0"/>
              <a:t>Bob's Discount Furniture</a:t>
            </a:r>
          </a:p>
          <a:p>
            <a:r>
              <a:rPr lang="en-US" sz="1500" dirty="0" err="1"/>
              <a:t>Sonalysts</a:t>
            </a:r>
            <a:r>
              <a:rPr lang="en-US" sz="1500" dirty="0"/>
              <a:t> Incorporated</a:t>
            </a:r>
          </a:p>
          <a:p>
            <a:r>
              <a:rPr lang="en-US" sz="1500" dirty="0"/>
              <a:t>The Home Depot Incorporated</a:t>
            </a:r>
          </a:p>
          <a:p>
            <a:r>
              <a:rPr lang="en-US" sz="1500" dirty="0"/>
              <a:t>Universal Health Services, Inc.</a:t>
            </a:r>
          </a:p>
          <a:p>
            <a:r>
              <a:rPr lang="en-US" sz="1500" dirty="0" err="1"/>
              <a:t>Aveanna</a:t>
            </a:r>
            <a:r>
              <a:rPr lang="en-US" sz="1500" dirty="0"/>
              <a:t> Healthcare</a:t>
            </a:r>
          </a:p>
          <a:p>
            <a:r>
              <a:rPr lang="en-US" sz="1500" dirty="0"/>
              <a:t>Nordson Corporation</a:t>
            </a:r>
          </a:p>
          <a:p>
            <a:r>
              <a:rPr lang="en-US" sz="1500" dirty="0"/>
              <a:t>CVS Health</a:t>
            </a:r>
          </a:p>
          <a:p>
            <a:r>
              <a:rPr lang="en-US" sz="1500" dirty="0"/>
              <a:t>Staples</a:t>
            </a:r>
          </a:p>
          <a:p>
            <a:r>
              <a:rPr lang="en-US" sz="1500" dirty="0"/>
              <a:t>Page Taft Compass</a:t>
            </a:r>
          </a:p>
        </p:txBody>
      </p:sp>
      <p:sp>
        <p:nvSpPr>
          <p:cNvPr id="15" name="Content Placeholder 3"/>
          <p:cNvSpPr txBox="1">
            <a:spLocks/>
          </p:cNvSpPr>
          <p:nvPr/>
        </p:nvSpPr>
        <p:spPr>
          <a:xfrm>
            <a:off x="4343400" y="1075567"/>
            <a:ext cx="4346577" cy="399838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University of Connecticut</a:t>
            </a:r>
          </a:p>
          <a:p>
            <a:r>
              <a:rPr lang="en-US" sz="1500" dirty="0"/>
              <a:t>Yale-New Haven Health System</a:t>
            </a:r>
          </a:p>
          <a:p>
            <a:r>
              <a:rPr lang="en-US" sz="1500" dirty="0"/>
              <a:t>Day Kimball Healthcare</a:t>
            </a:r>
          </a:p>
          <a:p>
            <a:r>
              <a:rPr lang="en-US" sz="1500" dirty="0"/>
              <a:t>William W. Backus Hospital</a:t>
            </a:r>
          </a:p>
          <a:p>
            <a:r>
              <a:rPr lang="en-US" sz="1500" dirty="0"/>
              <a:t>Amazon</a:t>
            </a:r>
          </a:p>
          <a:p>
            <a:r>
              <a:rPr lang="en-US" sz="1500" dirty="0"/>
              <a:t>FM Global</a:t>
            </a:r>
          </a:p>
          <a:p>
            <a:r>
              <a:rPr lang="en-US" sz="1500" dirty="0"/>
              <a:t>State of Connecticut</a:t>
            </a:r>
          </a:p>
          <a:p>
            <a:r>
              <a:rPr lang="en-US" sz="1500" dirty="0"/>
              <a:t>Lowe's Companies, Inc</a:t>
            </a:r>
          </a:p>
          <a:p>
            <a:r>
              <a:rPr lang="en-US" sz="1500" dirty="0"/>
              <a:t>Walgreens Boots Alliance Inc</a:t>
            </a:r>
          </a:p>
          <a:p>
            <a:r>
              <a:rPr lang="en-US" sz="1500" dirty="0"/>
              <a:t>Charles River Laboratories</a:t>
            </a:r>
          </a:p>
          <a:p>
            <a:r>
              <a:rPr lang="en-US" sz="1500" dirty="0"/>
              <a:t>Compass Group North America</a:t>
            </a:r>
          </a:p>
          <a:p>
            <a:r>
              <a:rPr lang="en-US" sz="1500" dirty="0"/>
              <a:t>United Parcel Service Incorporated</a:t>
            </a:r>
          </a:p>
          <a:p>
            <a:r>
              <a:rPr lang="en-US" sz="1500" dirty="0"/>
              <a:t>US Foods</a:t>
            </a:r>
          </a:p>
          <a:p>
            <a:r>
              <a:rPr lang="en-US" sz="1500" dirty="0"/>
              <a:t>BJ's Wholesale Club, Inc.</a:t>
            </a:r>
          </a:p>
          <a:p>
            <a:r>
              <a:rPr lang="en-US" sz="1500" dirty="0"/>
              <a:t>Mashantucket Pequot Gaming</a:t>
            </a:r>
          </a:p>
          <a:p>
            <a:r>
              <a:rPr lang="en-US" sz="1500" dirty="0"/>
              <a:t>Petco</a:t>
            </a:r>
          </a:p>
          <a:p>
            <a:r>
              <a:rPr lang="en-US" sz="1500" dirty="0"/>
              <a:t>Thames Valley Council For Community Action</a:t>
            </a:r>
          </a:p>
          <a:p>
            <a:r>
              <a:rPr lang="en-US" sz="1500" dirty="0"/>
              <a:t>Anthem Blue Cross</a:t>
            </a:r>
          </a:p>
          <a:p>
            <a:r>
              <a:rPr lang="en-US" sz="1500" dirty="0"/>
              <a:t>Citizens Financial Group</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spTree>
    <p:extLst>
      <p:ext uri="{BB962C8B-B14F-4D97-AF65-F5344CB8AC3E}">
        <p14:creationId xmlns:p14="http://schemas.microsoft.com/office/powerpoint/2010/main" val="328502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22CA5036-2D58-4A07-9C6C-BF746193F584}"/>
              </a:ext>
            </a:extLst>
          </p:cNvPr>
          <p:cNvPicPr>
            <a:picLocks noChangeAspect="1"/>
          </p:cNvPicPr>
          <p:nvPr/>
        </p:nvPicPr>
        <p:blipFill>
          <a:blip r:embed="rId2"/>
          <a:stretch>
            <a:fillRect/>
          </a:stretch>
        </p:blipFill>
        <p:spPr>
          <a:xfrm>
            <a:off x="2114548" y="1151764"/>
            <a:ext cx="4914900" cy="500062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3" name="Picture 2">
            <a:extLst>
              <a:ext uri="{FF2B5EF4-FFF2-40B4-BE49-F238E27FC236}">
                <a16:creationId xmlns:a16="http://schemas.microsoft.com/office/drawing/2014/main" id="{8BC1B7E5-3B34-48CC-AA6D-D2455ACE564E}"/>
              </a:ext>
            </a:extLst>
          </p:cNvPr>
          <p:cNvPicPr>
            <a:picLocks noChangeAspect="1"/>
          </p:cNvPicPr>
          <p:nvPr/>
        </p:nvPicPr>
        <p:blipFill>
          <a:blip r:embed="rId2"/>
          <a:stretch>
            <a:fillRect/>
          </a:stretch>
        </p:blipFill>
        <p:spPr>
          <a:xfrm>
            <a:off x="2521389" y="329334"/>
            <a:ext cx="4101222" cy="5858889"/>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4" name="Picture 3">
            <a:extLst>
              <a:ext uri="{FF2B5EF4-FFF2-40B4-BE49-F238E27FC236}">
                <a16:creationId xmlns:a16="http://schemas.microsoft.com/office/drawing/2014/main" id="{6F827B5D-BBC5-4A3E-AA16-AB83F629CF1E}"/>
              </a:ext>
            </a:extLst>
          </p:cNvPr>
          <p:cNvPicPr>
            <a:picLocks noChangeAspect="1"/>
          </p:cNvPicPr>
          <p:nvPr/>
        </p:nvPicPr>
        <p:blipFill>
          <a:blip r:embed="rId2"/>
          <a:stretch>
            <a:fillRect/>
          </a:stretch>
        </p:blipFill>
        <p:spPr>
          <a:xfrm>
            <a:off x="2254632" y="738723"/>
            <a:ext cx="4634735" cy="5380554"/>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4" name="Content Placeholder 2"/>
          <p:cNvSpPr txBox="1">
            <a:spLocks/>
          </p:cNvSpPr>
          <p:nvPr/>
        </p:nvSpPr>
        <p:spPr>
          <a:xfrm>
            <a:off x="914400" y="1066800"/>
            <a:ext cx="38100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Hartford Healthcare</a:t>
            </a:r>
          </a:p>
          <a:p>
            <a:r>
              <a:rPr lang="en-US" sz="1500" dirty="0"/>
              <a:t>Raytheon</a:t>
            </a:r>
          </a:p>
          <a:p>
            <a:r>
              <a:rPr lang="en-US" sz="1500" dirty="0"/>
              <a:t>Trinity Health</a:t>
            </a:r>
          </a:p>
          <a:p>
            <a:r>
              <a:rPr lang="en-US" sz="1500" dirty="0"/>
              <a:t>Allied Universal</a:t>
            </a:r>
          </a:p>
          <a:p>
            <a:r>
              <a:rPr lang="en-US" sz="1500" dirty="0"/>
              <a:t>Accenture</a:t>
            </a:r>
          </a:p>
          <a:p>
            <a:r>
              <a:rPr lang="en-US" sz="1500" dirty="0"/>
              <a:t>Travelers</a:t>
            </a:r>
          </a:p>
          <a:p>
            <a:r>
              <a:rPr lang="en-US" sz="1500" dirty="0"/>
              <a:t>CVS Health</a:t>
            </a:r>
          </a:p>
          <a:p>
            <a:r>
              <a:rPr lang="en-US" sz="1500" dirty="0"/>
              <a:t>The Hartford Financial Group</a:t>
            </a:r>
          </a:p>
          <a:p>
            <a:r>
              <a:rPr lang="en-US" sz="1500" dirty="0"/>
              <a:t>United Parcel Service Incorporated</a:t>
            </a:r>
          </a:p>
          <a:p>
            <a:r>
              <a:rPr lang="en-US" sz="1500" dirty="0"/>
              <a:t>Walgreens Boots Alliance Inc</a:t>
            </a:r>
          </a:p>
          <a:p>
            <a:r>
              <a:rPr lang="en-US" sz="1500" dirty="0"/>
              <a:t>Stanley Black &amp; Decker</a:t>
            </a:r>
          </a:p>
          <a:p>
            <a:r>
              <a:rPr lang="en-US" sz="1500" dirty="0"/>
              <a:t>Boston Market</a:t>
            </a:r>
          </a:p>
          <a:p>
            <a:r>
              <a:rPr lang="en-US" sz="1500" dirty="0"/>
              <a:t>Carvana LLC</a:t>
            </a:r>
          </a:p>
          <a:p>
            <a:r>
              <a:rPr lang="en-US" sz="1500" dirty="0"/>
              <a:t>Pearson</a:t>
            </a:r>
          </a:p>
          <a:p>
            <a:r>
              <a:rPr lang="en-US" sz="1500" dirty="0"/>
              <a:t>Sysco Corporation</a:t>
            </a:r>
          </a:p>
          <a:p>
            <a:r>
              <a:rPr lang="en-US" sz="1500" dirty="0"/>
              <a:t>Laboratory Corporation of America</a:t>
            </a:r>
          </a:p>
          <a:p>
            <a:r>
              <a:rPr lang="en-US" sz="1500" dirty="0"/>
              <a:t>Genesis Healthcare Corporation</a:t>
            </a:r>
          </a:p>
          <a:p>
            <a:r>
              <a:rPr lang="en-US" sz="1500" dirty="0"/>
              <a:t>PricewaterhouseCoopers</a:t>
            </a:r>
          </a:p>
          <a:p>
            <a:r>
              <a:rPr lang="en-US" sz="1500" dirty="0" err="1"/>
              <a:t>EverSource</a:t>
            </a:r>
            <a:endParaRPr lang="en-US" sz="1500" dirty="0"/>
          </a:p>
        </p:txBody>
      </p:sp>
      <p:sp>
        <p:nvSpPr>
          <p:cNvPr id="15" name="Content Placeholder 3"/>
          <p:cNvSpPr txBox="1">
            <a:spLocks/>
          </p:cNvSpPr>
          <p:nvPr/>
        </p:nvSpPr>
        <p:spPr>
          <a:xfrm>
            <a:off x="4572000" y="1066800"/>
            <a:ext cx="3962400"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UnitedHealth Group</a:t>
            </a:r>
          </a:p>
          <a:p>
            <a:r>
              <a:rPr lang="en-US" sz="1500" dirty="0"/>
              <a:t>Cigna Corporation</a:t>
            </a:r>
          </a:p>
          <a:p>
            <a:r>
              <a:rPr lang="en-US" sz="1500" dirty="0"/>
              <a:t>State of Connecticut</a:t>
            </a:r>
          </a:p>
          <a:p>
            <a:r>
              <a:rPr lang="en-US" sz="1500" dirty="0"/>
              <a:t>Aya Healthcare</a:t>
            </a:r>
          </a:p>
          <a:p>
            <a:r>
              <a:rPr lang="en-US" sz="1500" dirty="0"/>
              <a:t>Connecticut Children's Medical Center</a:t>
            </a:r>
          </a:p>
          <a:p>
            <a:r>
              <a:rPr lang="en-US" sz="1500" dirty="0"/>
              <a:t>Wheeler Clinic</a:t>
            </a:r>
          </a:p>
          <a:p>
            <a:r>
              <a:rPr lang="en-US" sz="1500" dirty="0"/>
              <a:t>Hartford Public Schools</a:t>
            </a:r>
          </a:p>
          <a:p>
            <a:r>
              <a:rPr lang="en-US" sz="1500" dirty="0"/>
              <a:t>Disney</a:t>
            </a:r>
          </a:p>
          <a:p>
            <a:r>
              <a:rPr lang="en-US" sz="1500" dirty="0"/>
              <a:t>FedEx</a:t>
            </a:r>
          </a:p>
          <a:p>
            <a:r>
              <a:rPr lang="en-US" sz="1500" dirty="0"/>
              <a:t>Eastern Connecticut Health Network</a:t>
            </a:r>
          </a:p>
          <a:p>
            <a:r>
              <a:rPr lang="en-US" sz="1500" dirty="0"/>
              <a:t>The Home Depot Incorporated</a:t>
            </a:r>
          </a:p>
          <a:p>
            <a:r>
              <a:rPr lang="en-US" sz="1500" dirty="0"/>
              <a:t>Verizon Communications Incorporated</a:t>
            </a:r>
          </a:p>
          <a:p>
            <a:r>
              <a:rPr lang="en-US" sz="1500" dirty="0"/>
              <a:t>University of Connecticut</a:t>
            </a:r>
          </a:p>
          <a:p>
            <a:r>
              <a:rPr lang="en-US" sz="1500" dirty="0"/>
              <a:t>KPMG</a:t>
            </a:r>
          </a:p>
          <a:p>
            <a:r>
              <a:rPr lang="en-US" sz="1500" dirty="0"/>
              <a:t>Nelnet</a:t>
            </a:r>
          </a:p>
          <a:p>
            <a:r>
              <a:rPr lang="en-US" sz="1500" dirty="0"/>
              <a:t>Lowe's Companies, Inc</a:t>
            </a:r>
          </a:p>
          <a:p>
            <a:r>
              <a:rPr lang="en-US" sz="1500" dirty="0"/>
              <a:t>Advance Auto Parts Incorporated</a:t>
            </a:r>
          </a:p>
          <a:p>
            <a:r>
              <a:rPr lang="en-US" sz="1500" dirty="0"/>
              <a:t>Certified Mobile Notary Service</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spTree>
    <p:extLst>
      <p:ext uri="{BB962C8B-B14F-4D97-AF65-F5344CB8AC3E}">
        <p14:creationId xmlns:p14="http://schemas.microsoft.com/office/powerpoint/2010/main" val="316863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65CC6DCB-9CD3-45F7-A328-BF5FDC453414}"/>
              </a:ext>
            </a:extLst>
          </p:cNvPr>
          <p:cNvPicPr>
            <a:picLocks noChangeAspect="1"/>
          </p:cNvPicPr>
          <p:nvPr/>
        </p:nvPicPr>
        <p:blipFill>
          <a:blip r:embed="rId2"/>
          <a:stretch>
            <a:fillRect/>
          </a:stretch>
        </p:blipFill>
        <p:spPr>
          <a:xfrm>
            <a:off x="2114550" y="1201168"/>
            <a:ext cx="4914900" cy="500062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5E973955-257C-47DE-9E7D-24762DB6CC0F}"/>
              </a:ext>
            </a:extLst>
          </p:cNvPr>
          <p:cNvPicPr>
            <a:picLocks noChangeAspect="1"/>
          </p:cNvPicPr>
          <p:nvPr/>
        </p:nvPicPr>
        <p:blipFill>
          <a:blip r:embed="rId2"/>
          <a:stretch>
            <a:fillRect/>
          </a:stretch>
        </p:blipFill>
        <p:spPr>
          <a:xfrm>
            <a:off x="2444801" y="163106"/>
            <a:ext cx="4254398" cy="6077711"/>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Friday, February 18</a:t>
            </a:r>
            <a:r>
              <a:rPr lang="en-US" sz="2400" baseline="30000" dirty="0"/>
              <a:t>th</a:t>
            </a:r>
            <a:r>
              <a:rPr lang="en-US" sz="2400" dirty="0"/>
              <a:t>, 2022 </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A478CF87-F951-4CA3-BDDE-CE7B2F1EA0F9}"/>
              </a:ext>
            </a:extLst>
          </p:cNvPr>
          <p:cNvPicPr>
            <a:picLocks noChangeAspect="1"/>
          </p:cNvPicPr>
          <p:nvPr/>
        </p:nvPicPr>
        <p:blipFill>
          <a:blip r:embed="rId2"/>
          <a:stretch>
            <a:fillRect/>
          </a:stretch>
        </p:blipFill>
        <p:spPr>
          <a:xfrm>
            <a:off x="2445831" y="745978"/>
            <a:ext cx="4252336" cy="5366043"/>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5" name="Content Placeholder 3"/>
          <p:cNvSpPr txBox="1">
            <a:spLocks/>
          </p:cNvSpPr>
          <p:nvPr/>
        </p:nvSpPr>
        <p:spPr>
          <a:xfrm>
            <a:off x="4778021"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Boehringer Ingelheim</a:t>
            </a:r>
          </a:p>
          <a:p>
            <a:r>
              <a:rPr lang="en-US" sz="1500" dirty="0"/>
              <a:t>Trinity Health</a:t>
            </a:r>
          </a:p>
          <a:p>
            <a:r>
              <a:rPr lang="en-US" sz="1500" dirty="0"/>
              <a:t>United Parcel Service Incorporated</a:t>
            </a:r>
          </a:p>
          <a:p>
            <a:r>
              <a:rPr lang="en-US" sz="1500" dirty="0"/>
              <a:t>Post University</a:t>
            </a:r>
          </a:p>
          <a:p>
            <a:r>
              <a:rPr lang="en-US" sz="1500" dirty="0"/>
              <a:t>UnitedHealth Group</a:t>
            </a:r>
          </a:p>
          <a:p>
            <a:r>
              <a:rPr lang="en-US" sz="1500" dirty="0"/>
              <a:t>The Home Depot Incorporated</a:t>
            </a:r>
          </a:p>
          <a:p>
            <a:r>
              <a:rPr lang="en-US" sz="1500" dirty="0"/>
              <a:t>Verizon Communications Incorporated</a:t>
            </a:r>
          </a:p>
          <a:p>
            <a:r>
              <a:rPr lang="en-US" sz="1500" dirty="0" err="1"/>
              <a:t>Fuelcell</a:t>
            </a:r>
            <a:r>
              <a:rPr lang="en-US" sz="1500" dirty="0"/>
              <a:t> Energy Inc</a:t>
            </a:r>
          </a:p>
          <a:p>
            <a:r>
              <a:rPr lang="en-US" sz="1500" dirty="0"/>
              <a:t>Petco</a:t>
            </a:r>
          </a:p>
          <a:p>
            <a:r>
              <a:rPr lang="en-US" sz="1500" dirty="0"/>
              <a:t>Walgreens Boots Alliance Inc</a:t>
            </a:r>
          </a:p>
          <a:p>
            <a:r>
              <a:rPr lang="en-US" sz="1500" dirty="0"/>
              <a:t>BJ's Wholesale Club, Inc.</a:t>
            </a:r>
          </a:p>
          <a:p>
            <a:r>
              <a:rPr lang="en-US" sz="1500" dirty="0"/>
              <a:t>Whole Foods Market, Inc.</a:t>
            </a:r>
          </a:p>
          <a:p>
            <a:r>
              <a:rPr lang="en-US" sz="1500" dirty="0"/>
              <a:t>Compass Group North America</a:t>
            </a:r>
          </a:p>
          <a:p>
            <a:r>
              <a:rPr lang="en-US" sz="1500" dirty="0"/>
              <a:t>Realogy Franchise Group LLC</a:t>
            </a:r>
          </a:p>
          <a:p>
            <a:r>
              <a:rPr lang="en-US" sz="1500" dirty="0"/>
              <a:t>Starbucks Coffee Company</a:t>
            </a:r>
          </a:p>
          <a:p>
            <a:r>
              <a:rPr lang="en-US" sz="1500" dirty="0"/>
              <a:t>Danbury Public Schools</a:t>
            </a:r>
          </a:p>
          <a:p>
            <a:r>
              <a:rPr lang="en-US" sz="1500" dirty="0"/>
              <a:t>LHC Group</a:t>
            </a:r>
          </a:p>
          <a:p>
            <a:r>
              <a:rPr lang="en-US" sz="1500" dirty="0"/>
              <a:t>Veritiv Corp</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sp>
        <p:nvSpPr>
          <p:cNvPr id="8" name="Content Placeholder 3">
            <a:extLst>
              <a:ext uri="{FF2B5EF4-FFF2-40B4-BE49-F238E27FC236}">
                <a16:creationId xmlns:a16="http://schemas.microsoft.com/office/drawing/2014/main" id="{C7989A35-AE85-484C-BB10-7F44BE31A6DC}"/>
              </a:ext>
            </a:extLst>
          </p:cNvPr>
          <p:cNvSpPr txBox="1">
            <a:spLocks/>
          </p:cNvSpPr>
          <p:nvPr/>
        </p:nvSpPr>
        <p:spPr>
          <a:xfrm>
            <a:off x="1371600"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Hartford Healthcare</a:t>
            </a:r>
          </a:p>
          <a:p>
            <a:r>
              <a:rPr lang="en-US" sz="1500" dirty="0" err="1"/>
              <a:t>Nuvance</a:t>
            </a:r>
            <a:r>
              <a:rPr lang="en-US" sz="1500" dirty="0"/>
              <a:t> Health</a:t>
            </a:r>
          </a:p>
          <a:p>
            <a:r>
              <a:rPr lang="en-US" sz="1500" dirty="0"/>
              <a:t>Waterbury Hospital</a:t>
            </a:r>
          </a:p>
          <a:p>
            <a:r>
              <a:rPr lang="en-US" sz="1500" dirty="0"/>
              <a:t>Aya Healthcare</a:t>
            </a:r>
          </a:p>
          <a:p>
            <a:r>
              <a:rPr lang="en-US" sz="1500" dirty="0"/>
              <a:t>Intuit</a:t>
            </a:r>
          </a:p>
          <a:p>
            <a:r>
              <a:rPr lang="en-US" sz="1500" dirty="0"/>
              <a:t>State of Connecticut</a:t>
            </a:r>
          </a:p>
          <a:p>
            <a:r>
              <a:rPr lang="en-US" sz="1500" dirty="0"/>
              <a:t>Carvana LLC</a:t>
            </a:r>
          </a:p>
          <a:p>
            <a:r>
              <a:rPr lang="en-US" sz="1500" dirty="0"/>
              <a:t>Benchmark Senior Living</a:t>
            </a:r>
          </a:p>
          <a:p>
            <a:r>
              <a:rPr lang="en-US" sz="1500" dirty="0"/>
              <a:t>Charlotte Hungerford Hospital</a:t>
            </a:r>
          </a:p>
          <a:p>
            <a:r>
              <a:rPr lang="en-US" sz="1500" dirty="0"/>
              <a:t>Seasons Hospice &amp; Palliative Care</a:t>
            </a:r>
          </a:p>
          <a:p>
            <a:r>
              <a:rPr lang="en-US" sz="1500" dirty="0"/>
              <a:t>CVS Health</a:t>
            </a:r>
          </a:p>
          <a:p>
            <a:r>
              <a:rPr lang="en-US" sz="1500" dirty="0"/>
              <a:t>AutoZone Auto Parts</a:t>
            </a:r>
          </a:p>
          <a:p>
            <a:r>
              <a:rPr lang="en-US" sz="1500" dirty="0"/>
              <a:t>Lowe's Companies, Inc</a:t>
            </a:r>
          </a:p>
          <a:p>
            <a:r>
              <a:rPr lang="en-US" sz="1500" dirty="0"/>
              <a:t>Restaurant Depot</a:t>
            </a:r>
          </a:p>
          <a:p>
            <a:r>
              <a:rPr lang="en-US" sz="1500" dirty="0"/>
              <a:t>Anthem Blue Cross</a:t>
            </a:r>
          </a:p>
          <a:p>
            <a:r>
              <a:rPr lang="en-US" sz="1500" dirty="0"/>
              <a:t>Quest Diagnostics Incorporated</a:t>
            </a:r>
          </a:p>
          <a:p>
            <a:r>
              <a:rPr lang="en-US" sz="1500" dirty="0"/>
              <a:t>Allied Universal</a:t>
            </a:r>
          </a:p>
          <a:p>
            <a:r>
              <a:rPr lang="en-US" sz="1500" dirty="0"/>
              <a:t>Naugatuck Public Schools</a:t>
            </a:r>
          </a:p>
          <a:p>
            <a:r>
              <a:rPr lang="en-US" sz="1500" dirty="0" err="1"/>
              <a:t>Careone</a:t>
            </a:r>
            <a:endParaRPr lang="en-US" sz="1500" dirty="0"/>
          </a:p>
        </p:txBody>
      </p:sp>
    </p:spTree>
    <p:extLst>
      <p:ext uri="{BB962C8B-B14F-4D97-AF65-F5344CB8AC3E}">
        <p14:creationId xmlns:p14="http://schemas.microsoft.com/office/powerpoint/2010/main" val="2531610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3" name="Picture 2">
            <a:extLst>
              <a:ext uri="{FF2B5EF4-FFF2-40B4-BE49-F238E27FC236}">
                <a16:creationId xmlns:a16="http://schemas.microsoft.com/office/drawing/2014/main" id="{985A2B55-673B-4FF2-B949-028181CE1CE9}"/>
              </a:ext>
            </a:extLst>
          </p:cNvPr>
          <p:cNvPicPr>
            <a:picLocks noChangeAspect="1"/>
          </p:cNvPicPr>
          <p:nvPr/>
        </p:nvPicPr>
        <p:blipFill>
          <a:blip r:embed="rId2"/>
          <a:stretch>
            <a:fillRect/>
          </a:stretch>
        </p:blipFill>
        <p:spPr>
          <a:xfrm>
            <a:off x="2114550" y="1173897"/>
            <a:ext cx="4914900" cy="500062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2D929C15-BDBF-49F0-B147-A1E6576C0C96}"/>
              </a:ext>
            </a:extLst>
          </p:cNvPr>
          <p:cNvPicPr>
            <a:picLocks noChangeAspect="1"/>
          </p:cNvPicPr>
          <p:nvPr/>
        </p:nvPicPr>
        <p:blipFill>
          <a:blip r:embed="rId2"/>
          <a:stretch>
            <a:fillRect/>
          </a:stretch>
        </p:blipFill>
        <p:spPr>
          <a:xfrm>
            <a:off x="2563005" y="153224"/>
            <a:ext cx="4017990" cy="5977175"/>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2EC71FFA-F850-42FA-ABA5-8646BE4CC930}"/>
              </a:ext>
            </a:extLst>
          </p:cNvPr>
          <p:cNvPicPr>
            <a:picLocks noChangeAspect="1"/>
          </p:cNvPicPr>
          <p:nvPr/>
        </p:nvPicPr>
        <p:blipFill>
          <a:blip r:embed="rId2"/>
          <a:stretch>
            <a:fillRect/>
          </a:stretch>
        </p:blipFill>
        <p:spPr>
          <a:xfrm>
            <a:off x="1565071" y="752503"/>
            <a:ext cx="6013856" cy="5352993"/>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4" name="Content Placeholder 2"/>
          <p:cNvSpPr txBox="1">
            <a:spLocks/>
          </p:cNvSpPr>
          <p:nvPr/>
        </p:nvSpPr>
        <p:spPr>
          <a:xfrm>
            <a:off x="685801" y="1126285"/>
            <a:ext cx="4184718"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 University</a:t>
            </a:r>
          </a:p>
          <a:p>
            <a:r>
              <a:rPr lang="en-US" sz="1500" dirty="0"/>
              <a:t>Anthem Blue Cross</a:t>
            </a:r>
          </a:p>
          <a:p>
            <a:r>
              <a:rPr lang="en-US" sz="1500" dirty="0"/>
              <a:t>Avangrid</a:t>
            </a:r>
          </a:p>
          <a:p>
            <a:r>
              <a:rPr lang="en-US" sz="1500" dirty="0"/>
              <a:t>Verizon Communications Incorporated</a:t>
            </a:r>
          </a:p>
          <a:p>
            <a:r>
              <a:rPr lang="en-US" sz="1500" dirty="0"/>
              <a:t>Aya Healthcare</a:t>
            </a:r>
          </a:p>
          <a:p>
            <a:r>
              <a:rPr lang="en-US" sz="1500" dirty="0"/>
              <a:t>State of Connecticut</a:t>
            </a:r>
          </a:p>
          <a:p>
            <a:r>
              <a:rPr lang="en-US" sz="1500" dirty="0"/>
              <a:t>Walgreens Boots Alliance Inc</a:t>
            </a:r>
          </a:p>
          <a:p>
            <a:r>
              <a:rPr lang="en-US" sz="1500" dirty="0"/>
              <a:t>The Home Depot Incorporated</a:t>
            </a:r>
          </a:p>
          <a:p>
            <a:r>
              <a:rPr lang="en-US" sz="1500" dirty="0"/>
              <a:t>Lowe's Companies, Inc</a:t>
            </a:r>
          </a:p>
          <a:p>
            <a:r>
              <a:rPr lang="en-US" sz="1500" dirty="0" err="1"/>
              <a:t>Masonicare</a:t>
            </a:r>
            <a:r>
              <a:rPr lang="en-US" sz="1500" dirty="0"/>
              <a:t> Corporation</a:t>
            </a:r>
          </a:p>
          <a:p>
            <a:r>
              <a:rPr lang="en-US" sz="1500" dirty="0"/>
              <a:t>Middlesex Health System Incorporated</a:t>
            </a:r>
          </a:p>
          <a:p>
            <a:r>
              <a:rPr lang="en-US" sz="1500" dirty="0"/>
              <a:t>Page Taft Compass</a:t>
            </a:r>
          </a:p>
          <a:p>
            <a:r>
              <a:rPr lang="en-US" sz="1500" dirty="0"/>
              <a:t>Department of Veterans Affairs</a:t>
            </a:r>
          </a:p>
          <a:p>
            <a:r>
              <a:rPr lang="en-US" sz="1500" dirty="0"/>
              <a:t>Petco</a:t>
            </a:r>
          </a:p>
          <a:p>
            <a:r>
              <a:rPr lang="en-US" sz="1500" dirty="0"/>
              <a:t>Quinnipiac University</a:t>
            </a:r>
          </a:p>
          <a:p>
            <a:r>
              <a:rPr lang="en-US" sz="1500" dirty="0"/>
              <a:t>Pratt &amp; Whitney</a:t>
            </a:r>
          </a:p>
          <a:p>
            <a:r>
              <a:rPr lang="en-US" sz="1500" dirty="0"/>
              <a:t>A R </a:t>
            </a:r>
            <a:r>
              <a:rPr lang="en-US" sz="1500" dirty="0" err="1"/>
              <a:t>Mazzotta</a:t>
            </a:r>
            <a:r>
              <a:rPr lang="en-US" sz="1500" dirty="0"/>
              <a:t> Employment</a:t>
            </a:r>
          </a:p>
          <a:p>
            <a:r>
              <a:rPr lang="en-US" sz="1500" dirty="0"/>
              <a:t>Honeywell</a:t>
            </a:r>
          </a:p>
          <a:p>
            <a:r>
              <a:rPr lang="en-US" sz="1500" dirty="0" err="1"/>
              <a:t>Totalmed</a:t>
            </a:r>
            <a:r>
              <a:rPr lang="en-US" sz="1500" dirty="0"/>
              <a:t> Incorporated</a:t>
            </a:r>
          </a:p>
        </p:txBody>
      </p:sp>
      <p:sp>
        <p:nvSpPr>
          <p:cNvPr id="15" name="Content Placeholder 3"/>
          <p:cNvSpPr txBox="1">
            <a:spLocks/>
          </p:cNvSpPr>
          <p:nvPr/>
        </p:nvSpPr>
        <p:spPr>
          <a:xfrm>
            <a:off x="4739327" y="1126284"/>
            <a:ext cx="3947473"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Yale-New Haven Health System</a:t>
            </a:r>
          </a:p>
          <a:p>
            <a:r>
              <a:rPr lang="en-US" sz="1500" dirty="0"/>
              <a:t>Hartford Healthcare</a:t>
            </a:r>
          </a:p>
          <a:p>
            <a:r>
              <a:rPr lang="en-US" sz="1500" dirty="0"/>
              <a:t>Medtronic</a:t>
            </a:r>
          </a:p>
          <a:p>
            <a:r>
              <a:rPr lang="en-US" sz="1500" dirty="0"/>
              <a:t>United Parcel Service Incorporated</a:t>
            </a:r>
          </a:p>
          <a:p>
            <a:r>
              <a:rPr lang="en-US" sz="1500" dirty="0"/>
              <a:t>Community Health Center, Inc.</a:t>
            </a:r>
          </a:p>
          <a:p>
            <a:r>
              <a:rPr lang="en-US" sz="1500" dirty="0"/>
              <a:t>Allied Universal</a:t>
            </a:r>
          </a:p>
          <a:p>
            <a:r>
              <a:rPr lang="en-US" sz="1500" dirty="0"/>
              <a:t>UnitedHealth Group</a:t>
            </a:r>
          </a:p>
          <a:p>
            <a:r>
              <a:rPr lang="en-US" sz="1500" dirty="0"/>
              <a:t>Genesis Healthcare Corporation</a:t>
            </a:r>
          </a:p>
          <a:p>
            <a:r>
              <a:rPr lang="en-US" sz="1500" dirty="0"/>
              <a:t>Alexion Pharmaceuticals</a:t>
            </a:r>
          </a:p>
          <a:p>
            <a:r>
              <a:rPr lang="en-US" sz="1500" dirty="0"/>
              <a:t>AutoZone Auto Parts</a:t>
            </a:r>
          </a:p>
          <a:p>
            <a:r>
              <a:rPr lang="en-US" sz="1500" dirty="0"/>
              <a:t>Gaylord Specialty Healthcare &amp; Hospital</a:t>
            </a:r>
          </a:p>
          <a:p>
            <a:r>
              <a:rPr lang="en-US" sz="1500" dirty="0"/>
              <a:t>Seasons Hospice &amp; Palliative Care</a:t>
            </a:r>
          </a:p>
          <a:p>
            <a:r>
              <a:rPr lang="en-US" sz="1500" dirty="0"/>
              <a:t>FedEx</a:t>
            </a:r>
          </a:p>
          <a:p>
            <a:r>
              <a:rPr lang="en-US" sz="1500" dirty="0"/>
              <a:t>Southern Connecticut State University</a:t>
            </a:r>
          </a:p>
          <a:p>
            <a:r>
              <a:rPr lang="en-US" sz="1500" dirty="0"/>
              <a:t>Advantage Sales &amp; Marketing</a:t>
            </a:r>
          </a:p>
          <a:p>
            <a:r>
              <a:rPr lang="en-US" sz="1500" dirty="0"/>
              <a:t>O'Reilly Automotive Inc</a:t>
            </a:r>
          </a:p>
          <a:p>
            <a:r>
              <a:rPr lang="en-US" sz="1500" dirty="0"/>
              <a:t>University of New Haven</a:t>
            </a:r>
          </a:p>
          <a:p>
            <a:r>
              <a:rPr lang="en-US" sz="1500" dirty="0"/>
              <a:t>CVS Health</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spTree>
    <p:extLst>
      <p:ext uri="{BB962C8B-B14F-4D97-AF65-F5344CB8AC3E}">
        <p14:creationId xmlns:p14="http://schemas.microsoft.com/office/powerpoint/2010/main" val="2917157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3" name="Picture 2">
            <a:extLst>
              <a:ext uri="{FF2B5EF4-FFF2-40B4-BE49-F238E27FC236}">
                <a16:creationId xmlns:a16="http://schemas.microsoft.com/office/drawing/2014/main" id="{712A3251-6359-41BF-9EEF-B1026533DBEC}"/>
              </a:ext>
            </a:extLst>
          </p:cNvPr>
          <p:cNvPicPr>
            <a:picLocks noChangeAspect="1"/>
          </p:cNvPicPr>
          <p:nvPr/>
        </p:nvPicPr>
        <p:blipFill>
          <a:blip r:embed="rId2"/>
          <a:stretch>
            <a:fillRect/>
          </a:stretch>
        </p:blipFill>
        <p:spPr>
          <a:xfrm>
            <a:off x="2123350" y="1201168"/>
            <a:ext cx="4914900" cy="500062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3" name="Picture 2">
            <a:extLst>
              <a:ext uri="{FF2B5EF4-FFF2-40B4-BE49-F238E27FC236}">
                <a16:creationId xmlns:a16="http://schemas.microsoft.com/office/drawing/2014/main" id="{7376CD4D-02F6-4209-AEE3-13C6AED6E37D}"/>
              </a:ext>
            </a:extLst>
          </p:cNvPr>
          <p:cNvPicPr>
            <a:picLocks noChangeAspect="1"/>
          </p:cNvPicPr>
          <p:nvPr/>
        </p:nvPicPr>
        <p:blipFill>
          <a:blip r:embed="rId2"/>
          <a:stretch>
            <a:fillRect/>
          </a:stretch>
        </p:blipFill>
        <p:spPr>
          <a:xfrm>
            <a:off x="2476500" y="181045"/>
            <a:ext cx="4191000" cy="6070529"/>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3" name="Picture 2">
            <a:extLst>
              <a:ext uri="{FF2B5EF4-FFF2-40B4-BE49-F238E27FC236}">
                <a16:creationId xmlns:a16="http://schemas.microsoft.com/office/drawing/2014/main" id="{4107323B-68F8-4899-B06A-FF1CAAD2B770}"/>
              </a:ext>
            </a:extLst>
          </p:cNvPr>
          <p:cNvPicPr>
            <a:picLocks noChangeAspect="1"/>
          </p:cNvPicPr>
          <p:nvPr/>
        </p:nvPicPr>
        <p:blipFill>
          <a:blip r:embed="rId2"/>
          <a:stretch>
            <a:fillRect/>
          </a:stretch>
        </p:blipFill>
        <p:spPr>
          <a:xfrm>
            <a:off x="2294181" y="1524000"/>
            <a:ext cx="4555637" cy="3447509"/>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4" name="Content Placeholder 2"/>
          <p:cNvSpPr txBox="1">
            <a:spLocks/>
          </p:cNvSpPr>
          <p:nvPr/>
        </p:nvSpPr>
        <p:spPr>
          <a:xfrm>
            <a:off x="914397" y="1143000"/>
            <a:ext cx="3657600" cy="51435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Humana</a:t>
            </a:r>
          </a:p>
          <a:p>
            <a:r>
              <a:rPr lang="en-US" sz="1500" dirty="0"/>
              <a:t>St Vincent’s Medical Center</a:t>
            </a:r>
          </a:p>
          <a:p>
            <a:r>
              <a:rPr lang="en-US" sz="1500" dirty="0"/>
              <a:t>Aya Healthcare</a:t>
            </a:r>
          </a:p>
          <a:p>
            <a:r>
              <a:rPr lang="en-US" sz="1500" dirty="0"/>
              <a:t>Sema4</a:t>
            </a:r>
          </a:p>
          <a:p>
            <a:r>
              <a:rPr lang="en-US" sz="1500" dirty="0"/>
              <a:t>PricewaterhouseCoopers</a:t>
            </a:r>
          </a:p>
          <a:p>
            <a:r>
              <a:rPr lang="en-US" sz="1500" dirty="0"/>
              <a:t>United Parcel Service Incorporated</a:t>
            </a:r>
          </a:p>
          <a:p>
            <a:r>
              <a:rPr lang="en-US" sz="1500" dirty="0"/>
              <a:t>Compass Group North America</a:t>
            </a:r>
          </a:p>
          <a:p>
            <a:r>
              <a:rPr lang="en-US" sz="1500" dirty="0"/>
              <a:t>ASML</a:t>
            </a:r>
          </a:p>
          <a:p>
            <a:r>
              <a:rPr lang="en-US" sz="1500" dirty="0"/>
              <a:t>Rolls Royce Plc</a:t>
            </a:r>
          </a:p>
          <a:p>
            <a:r>
              <a:rPr lang="en-US" sz="1500" dirty="0"/>
              <a:t>Sacred Heart University</a:t>
            </a:r>
          </a:p>
          <a:p>
            <a:r>
              <a:rPr lang="en-US" sz="1500" dirty="0"/>
              <a:t>Deloitte</a:t>
            </a:r>
          </a:p>
          <a:p>
            <a:r>
              <a:rPr lang="en-US" sz="1500" dirty="0"/>
              <a:t>Verizon Communications Incorporated</a:t>
            </a:r>
          </a:p>
          <a:p>
            <a:r>
              <a:rPr lang="en-US" sz="1500" dirty="0"/>
              <a:t>Stamford Public Schools</a:t>
            </a:r>
          </a:p>
          <a:p>
            <a:r>
              <a:rPr lang="en-US" sz="1500" dirty="0"/>
              <a:t>Sunrise Senior Living, Inc.</a:t>
            </a:r>
          </a:p>
          <a:p>
            <a:r>
              <a:rPr lang="en-US" sz="1500" dirty="0"/>
              <a:t>Boston Market</a:t>
            </a:r>
          </a:p>
          <a:p>
            <a:r>
              <a:rPr lang="en-US" sz="1500" dirty="0"/>
              <a:t>UnitedHealth Group</a:t>
            </a:r>
          </a:p>
          <a:p>
            <a:r>
              <a:rPr lang="en-US" sz="1500" dirty="0"/>
              <a:t>Octagon</a:t>
            </a:r>
          </a:p>
          <a:p>
            <a:r>
              <a:rPr lang="en-US" sz="1500" dirty="0"/>
              <a:t>Michaels Arts and Crafts</a:t>
            </a:r>
          </a:p>
          <a:p>
            <a:r>
              <a:rPr lang="en-US" sz="1500" dirty="0"/>
              <a:t>Walgreens Boots Alliance Inc</a:t>
            </a:r>
          </a:p>
        </p:txBody>
      </p:sp>
      <p:sp>
        <p:nvSpPr>
          <p:cNvPr id="15" name="Content Placeholder 3"/>
          <p:cNvSpPr txBox="1">
            <a:spLocks/>
          </p:cNvSpPr>
          <p:nvPr/>
        </p:nvSpPr>
        <p:spPr>
          <a:xfrm>
            <a:off x="4572004" y="1143000"/>
            <a:ext cx="3886196" cy="5213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Yale-New Haven Health System</a:t>
            </a:r>
          </a:p>
          <a:p>
            <a:r>
              <a:rPr lang="en-US" sz="1500" dirty="0"/>
              <a:t>Charter Communications</a:t>
            </a:r>
          </a:p>
          <a:p>
            <a:r>
              <a:rPr lang="en-US" sz="1500" dirty="0"/>
              <a:t>Lockheed Martin Corporation</a:t>
            </a:r>
          </a:p>
          <a:p>
            <a:r>
              <a:rPr lang="en-US" sz="1500" dirty="0"/>
              <a:t>Allied Universal</a:t>
            </a:r>
          </a:p>
          <a:p>
            <a:r>
              <a:rPr lang="en-US" sz="1500" dirty="0"/>
              <a:t>Stamford Hospital</a:t>
            </a:r>
          </a:p>
          <a:p>
            <a:r>
              <a:rPr lang="en-US" sz="1500" dirty="0"/>
              <a:t>VMware Incorporated</a:t>
            </a:r>
          </a:p>
          <a:p>
            <a:r>
              <a:rPr lang="en-US" sz="1500" dirty="0"/>
              <a:t>KPMG</a:t>
            </a:r>
          </a:p>
          <a:p>
            <a:r>
              <a:rPr lang="en-US" sz="1500" dirty="0"/>
              <a:t>Norwalk Public School District</a:t>
            </a:r>
          </a:p>
          <a:p>
            <a:r>
              <a:rPr lang="en-US" sz="1500" dirty="0"/>
              <a:t>Whole Foods Market, Inc.</a:t>
            </a:r>
          </a:p>
          <a:p>
            <a:r>
              <a:rPr lang="en-US" sz="1500" dirty="0"/>
              <a:t>The Home Depot Incorporated</a:t>
            </a:r>
          </a:p>
          <a:p>
            <a:r>
              <a:rPr lang="en-US" sz="1500" dirty="0"/>
              <a:t>Capital One</a:t>
            </a:r>
          </a:p>
          <a:p>
            <a:r>
              <a:rPr lang="en-US" sz="1500" dirty="0"/>
              <a:t>Griffin Hospital</a:t>
            </a:r>
          </a:p>
          <a:p>
            <a:r>
              <a:rPr lang="en-US" sz="1500" dirty="0" err="1"/>
              <a:t>Totalmed</a:t>
            </a:r>
            <a:r>
              <a:rPr lang="en-US" sz="1500" dirty="0"/>
              <a:t> Incorporated</a:t>
            </a:r>
          </a:p>
          <a:p>
            <a:r>
              <a:rPr lang="en-US" sz="1500" dirty="0"/>
              <a:t>Intuit</a:t>
            </a:r>
          </a:p>
          <a:p>
            <a:r>
              <a:rPr lang="en-US" sz="1500" dirty="0"/>
              <a:t>Griffin Health Services Corporation</a:t>
            </a:r>
          </a:p>
          <a:p>
            <a:r>
              <a:rPr lang="en-US" sz="1500" dirty="0"/>
              <a:t>Nordstrom</a:t>
            </a:r>
          </a:p>
          <a:p>
            <a:r>
              <a:rPr lang="en-US" sz="1500" dirty="0"/>
              <a:t>Advantage Sales &amp; Marketing</a:t>
            </a:r>
          </a:p>
          <a:p>
            <a:r>
              <a:rPr lang="en-US" sz="1500" dirty="0"/>
              <a:t>World Wrestling Entertainment</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spTree>
    <p:extLst>
      <p:ext uri="{BB962C8B-B14F-4D97-AF65-F5344CB8AC3E}">
        <p14:creationId xmlns:p14="http://schemas.microsoft.com/office/powerpoint/2010/main" val="28052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0" y="933629"/>
            <a:ext cx="6972218" cy="369332"/>
          </a:xfrm>
          <a:prstGeom prst="rect">
            <a:avLst/>
          </a:prstGeom>
          <a:noFill/>
        </p:spPr>
        <p:txBody>
          <a:bodyPr wrap="square" rtlCol="0">
            <a:spAutoFit/>
          </a:bodyPr>
          <a:lstStyle/>
          <a:p>
            <a:r>
              <a:rPr lang="en-US" dirty="0"/>
              <a:t>Weekly New job postings was 6,853 during the week ending 1/08/22.</a:t>
            </a:r>
          </a:p>
        </p:txBody>
      </p:sp>
      <p:pic>
        <p:nvPicPr>
          <p:cNvPr id="6" name="Picture 5">
            <a:extLst>
              <a:ext uri="{FF2B5EF4-FFF2-40B4-BE49-F238E27FC236}">
                <a16:creationId xmlns:a16="http://schemas.microsoft.com/office/drawing/2014/main" id="{8EECD575-AA5C-4872-82FA-14F964D075DD}"/>
              </a:ext>
            </a:extLst>
          </p:cNvPr>
          <p:cNvPicPr>
            <a:picLocks noChangeAspect="1"/>
          </p:cNvPicPr>
          <p:nvPr/>
        </p:nvPicPr>
        <p:blipFill>
          <a:blip r:embed="rId2"/>
          <a:stretch>
            <a:fillRect/>
          </a:stretch>
        </p:blipFill>
        <p:spPr>
          <a:xfrm>
            <a:off x="267851" y="1379287"/>
            <a:ext cx="8608298" cy="4456562"/>
          </a:xfrm>
          <a:prstGeom prst="rect">
            <a:avLst/>
          </a:prstGeom>
        </p:spPr>
      </p:pic>
    </p:spTree>
    <p:extLst>
      <p:ext uri="{BB962C8B-B14F-4D97-AF65-F5344CB8AC3E}">
        <p14:creationId xmlns:p14="http://schemas.microsoft.com/office/powerpoint/2010/main" val="221625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4" name="Picture 3">
            <a:extLst>
              <a:ext uri="{FF2B5EF4-FFF2-40B4-BE49-F238E27FC236}">
                <a16:creationId xmlns:a16="http://schemas.microsoft.com/office/drawing/2014/main" id="{FFE635E7-B31A-4DFD-BA5D-58F1D38FB0A1}"/>
              </a:ext>
            </a:extLst>
          </p:cNvPr>
          <p:cNvPicPr>
            <a:picLocks noChangeAspect="1"/>
          </p:cNvPicPr>
          <p:nvPr/>
        </p:nvPicPr>
        <p:blipFill>
          <a:blip r:embed="rId2"/>
          <a:stretch>
            <a:fillRect/>
          </a:stretch>
        </p:blipFill>
        <p:spPr>
          <a:xfrm>
            <a:off x="2014534" y="1105824"/>
            <a:ext cx="5114925" cy="500062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41</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2" name="Picture 1">
            <a:extLst>
              <a:ext uri="{FF2B5EF4-FFF2-40B4-BE49-F238E27FC236}">
                <a16:creationId xmlns:a16="http://schemas.microsoft.com/office/drawing/2014/main" id="{F42B1B73-7BAB-4E13-8B90-C869C8552D72}"/>
              </a:ext>
            </a:extLst>
          </p:cNvPr>
          <p:cNvPicPr>
            <a:picLocks noChangeAspect="1"/>
          </p:cNvPicPr>
          <p:nvPr/>
        </p:nvPicPr>
        <p:blipFill>
          <a:blip r:embed="rId2"/>
          <a:stretch>
            <a:fillRect/>
          </a:stretch>
        </p:blipFill>
        <p:spPr>
          <a:xfrm>
            <a:off x="348953" y="1305880"/>
            <a:ext cx="8446094" cy="4888656"/>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6" name="Picture 5">
            <a:extLst>
              <a:ext uri="{FF2B5EF4-FFF2-40B4-BE49-F238E27FC236}">
                <a16:creationId xmlns:a16="http://schemas.microsoft.com/office/drawing/2014/main" id="{3ADF36EE-5BB5-443E-B556-886B15E321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39257" y="403709"/>
            <a:ext cx="8265485" cy="5798084"/>
          </a:xfrm>
          <a:prstGeom prst="rect">
            <a:avLst/>
          </a:prstGeom>
          <a:noFill/>
          <a:ln>
            <a:noFill/>
          </a:ln>
        </p:spPr>
      </p:pic>
    </p:spTree>
    <p:extLst>
      <p:ext uri="{BB962C8B-B14F-4D97-AF65-F5344CB8AC3E}">
        <p14:creationId xmlns:p14="http://schemas.microsoft.com/office/powerpoint/2010/main" val="292264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170588"/>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2FA00BB-91E0-44F4-8932-8E56C14823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92987" y="748318"/>
            <a:ext cx="5820410" cy="5542280"/>
          </a:xfrm>
          <a:prstGeom prst="rect">
            <a:avLst/>
          </a:prstGeom>
          <a:noFill/>
          <a:ln>
            <a:noFill/>
          </a:ln>
        </p:spPr>
      </p:pic>
    </p:spTree>
    <p:extLst>
      <p:ext uri="{BB962C8B-B14F-4D97-AF65-F5344CB8AC3E}">
        <p14:creationId xmlns:p14="http://schemas.microsoft.com/office/powerpoint/2010/main" val="118156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154436"/>
          </a:xfrm>
          <a:prstGeom prst="rect">
            <a:avLst/>
          </a:prstGeom>
          <a:noFill/>
        </p:spPr>
        <p:txBody>
          <a:bodyPr wrap="square" rtlCol="0">
            <a:spAutoFit/>
          </a:bodyPr>
          <a:lstStyle/>
          <a:p>
            <a:pPr algn="ctr"/>
            <a:r>
              <a:rPr lang="en-US" sz="1900" dirty="0"/>
              <a:t>The following pages contain HWOL monthly data for December 2021.  </a:t>
            </a: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Tree>
    <p:extLst>
      <p:ext uri="{BB962C8B-B14F-4D97-AF65-F5344CB8AC3E}">
        <p14:creationId xmlns:p14="http://schemas.microsoft.com/office/powerpoint/2010/main" val="964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3" y="1442831"/>
            <a:ext cx="8534399" cy="3016210"/>
          </a:xfrm>
          <a:prstGeom prst="rect">
            <a:avLst/>
          </a:prstGeom>
          <a:noFill/>
        </p:spPr>
        <p:txBody>
          <a:bodyPr wrap="square" rtlCol="0">
            <a:spAutoFit/>
          </a:bodyPr>
          <a:lstStyle/>
          <a:p>
            <a:r>
              <a:rPr lang="en-US" sz="1900" dirty="0"/>
              <a:t>- </a:t>
            </a:r>
            <a:r>
              <a:rPr lang="en-US" sz="1900" b="1" dirty="0"/>
              <a:t>Total postings </a:t>
            </a:r>
            <a:r>
              <a:rPr lang="en-US" sz="1900" dirty="0"/>
              <a:t>in Connecticut was 96,597 in December 2021.</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(21,685 postings), </a:t>
            </a:r>
            <a:r>
              <a:rPr lang="en-US" sz="1900" b="1" dirty="0"/>
              <a:t>Retail Trade </a:t>
            </a:r>
            <a:r>
              <a:rPr lang="en-US" sz="1900" dirty="0"/>
              <a:t>(12,499 postings), </a:t>
            </a:r>
            <a:r>
              <a:rPr lang="en-US" sz="1900" b="1" dirty="0"/>
              <a:t>Finance and Insurance </a:t>
            </a:r>
            <a:r>
              <a:rPr lang="en-US" sz="1900" dirty="0"/>
              <a:t>(7,549 posting), and </a:t>
            </a:r>
            <a:r>
              <a:rPr lang="en-US" sz="1900" b="1" dirty="0"/>
              <a:t> Manufacturing </a:t>
            </a:r>
            <a:r>
              <a:rPr lang="en-US" sz="1900" dirty="0"/>
              <a:t>(6,397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(6,248 postings), </a:t>
            </a:r>
            <a:r>
              <a:rPr lang="en-US" sz="1900" b="1" dirty="0"/>
              <a:t>Retail Salespersons </a:t>
            </a:r>
            <a:r>
              <a:rPr lang="en-US" sz="1900" dirty="0"/>
              <a:t>(3,308 postings), </a:t>
            </a:r>
            <a:r>
              <a:rPr lang="en-US" sz="1900" b="1" dirty="0"/>
              <a:t>Laborers, Freight, &amp; Material Movers </a:t>
            </a:r>
            <a:r>
              <a:rPr lang="en-US" sz="1900" dirty="0"/>
              <a:t>(3,113 postings), </a:t>
            </a:r>
            <a:r>
              <a:rPr lang="en-US" sz="1900" b="1" dirty="0"/>
              <a:t>Wholesale &amp; Manufacturing Sales Representatives </a:t>
            </a:r>
            <a:r>
              <a:rPr lang="en-US" sz="1900" dirty="0"/>
              <a:t>(2,451 postings), and </a:t>
            </a:r>
            <a:r>
              <a:rPr lang="en-US" sz="1900" b="1" dirty="0"/>
              <a:t>Supervisors of Retail Sales Workers </a:t>
            </a:r>
            <a:r>
              <a:rPr lang="en-US" sz="1900" dirty="0"/>
              <a:t>(1884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2574863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51550</TotalTime>
  <Words>2003</Words>
  <Application>Microsoft Office PowerPoint</Application>
  <PresentationFormat>On-screen Show (4:3)</PresentationFormat>
  <Paragraphs>381</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1441</cp:revision>
  <cp:lastPrinted>2021-07-26T17:15:16Z</cp:lastPrinted>
  <dcterms:created xsi:type="dcterms:W3CDTF">2016-10-12T17:47:24Z</dcterms:created>
  <dcterms:modified xsi:type="dcterms:W3CDTF">2022-01-14T16:50:51Z</dcterms:modified>
</cp:coreProperties>
</file>